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69" r:id="rId9"/>
    <p:sldId id="270" r:id="rId10"/>
    <p:sldId id="271" r:id="rId11"/>
    <p:sldId id="272" r:id="rId12"/>
    <p:sldId id="275" r:id="rId13"/>
    <p:sldId id="273" r:id="rId14"/>
    <p:sldId id="261" r:id="rId15"/>
    <p:sldId id="274" r:id="rId16"/>
    <p:sldId id="278" r:id="rId17"/>
    <p:sldId id="276" r:id="rId18"/>
    <p:sldId id="262" r:id="rId19"/>
    <p:sldId id="279" r:id="rId20"/>
    <p:sldId id="282" r:id="rId21"/>
    <p:sldId id="283" r:id="rId22"/>
    <p:sldId id="280" r:id="rId23"/>
    <p:sldId id="281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E82"/>
    <a:srgbClr val="000000"/>
    <a:srgbClr val="03831B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-14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188-91E3-4091-B70E-E1E6D807C522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EE72E-E5A5-44ED-A736-DB8D8EE9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2412-B176-4E06-823F-C66FEB3E21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2FC2-A162-47B3-989B-571A624149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4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2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0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477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5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8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5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C47B699-08C0-4851-8BAE-384C14E4E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84917A2-B37A-4655-9D10-50C6FD698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51" y="4113213"/>
            <a:ext cx="388496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EE5317-4FED-4CB5-85EE-6DAD46C2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22C5EA6D-CE5E-44F2-95E5-1E87F504AD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539750"/>
            <a:ext cx="6670675" cy="57594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2471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69691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680433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11FC24B6-E967-42A6-8F96-DBB1BFE196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4793" y="2119211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227584E0-1796-45AE-A691-1918676D9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4443" y="2671626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C7E3698B-A426-409C-94D0-F06ECD410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649" y="2119211"/>
            <a:ext cx="4360512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25">
            <a:extLst>
              <a:ext uri="{FF2B5EF4-FFF2-40B4-BE49-F238E27FC236}">
                <a16:creationId xmlns:a16="http://schemas.microsoft.com/office/drawing/2014/main" id="{D2F2C5F3-51E6-4531-9805-221591315C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9299" y="2671626"/>
            <a:ext cx="4360862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9465D8-1640-4D12-B086-59416AFCB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3072531" y="-2496283"/>
            <a:ext cx="6034235" cy="11610702"/>
            <a:chOff x="443748" y="446254"/>
            <a:chExt cx="3330000" cy="5760000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E7BE05B2-64AC-4F56-A098-D3A324E9D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V="1">
              <a:off x="443748" y="446254"/>
              <a:ext cx="333000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0000" h="576000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FB6CFD5-710B-4FF7-B75B-0174B9B7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443748" y="6206254"/>
              <a:ext cx="3330000" cy="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6660000 w 6660000"/>
                <a:gd name="connsiteY0" fmla="*/ 0 h 0"/>
                <a:gd name="connsiteX1" fmla="*/ 0 w 666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000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66A28EB2-7446-4114-8BD6-4CB90B84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3773748" y="446254"/>
              <a:ext cx="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0 w 0"/>
                <a:gd name="connsiteY0" fmla="*/ 5760000 h 5760000"/>
                <a:gd name="connsiteX1" fmla="*/ 0 w 0"/>
                <a:gd name="connsiteY1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6000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506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A6CE13-49E5-47C2-B720-1F236BBB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69691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A75683-8D5A-4D7B-AA95-90826766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680433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3">
            <a:extLst>
              <a:ext uri="{FF2B5EF4-FFF2-40B4-BE49-F238E27FC236}">
                <a16:creationId xmlns:a16="http://schemas.microsoft.com/office/drawing/2014/main" id="{0014AA73-5311-4055-A626-89D8E23FF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1992" y="2112353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929F4BD4-95C1-49C1-8ADF-A14CD5675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641" y="2664768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Text Placeholder 23">
            <a:extLst>
              <a:ext uri="{FF2B5EF4-FFF2-40B4-BE49-F238E27FC236}">
                <a16:creationId xmlns:a16="http://schemas.microsoft.com/office/drawing/2014/main" id="{92C6830C-1F44-4F12-B457-A08A9A6E53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3829" y="2112353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631066C0-5869-41D5-A6B8-519CA72AC0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478" y="2664768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9" name="Text Placeholder 23">
            <a:extLst>
              <a:ext uri="{FF2B5EF4-FFF2-40B4-BE49-F238E27FC236}">
                <a16:creationId xmlns:a16="http://schemas.microsoft.com/office/drawing/2014/main" id="{A05C520D-F031-4A59-B3AB-15CD169C1B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05931" y="2112353"/>
            <a:ext cx="3303394" cy="55245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918F424D-F90F-4352-B45D-8E23B4BA14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5666" y="2651053"/>
            <a:ext cx="3303659" cy="3215781"/>
          </a:xfrm>
        </p:spPr>
        <p:txBody>
          <a:bodyPr>
            <a:normAutofit/>
          </a:bodyPr>
          <a:lstStyle>
            <a:lvl1pPr marL="2857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CF1492E-55F0-4EDA-9C49-A4A834F4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28D135F-F70E-4CF5-8CAB-4B58BA02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0B1F2E7-88D6-4A13-81A3-A31E4E8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548AA1-D42E-4FED-9B69-F476E2648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3072531" y="-2496283"/>
            <a:ext cx="6034235" cy="11610702"/>
            <a:chOff x="443748" y="446254"/>
            <a:chExt cx="3330000" cy="5760000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8C03BD57-8867-4998-B3F3-82125EA37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V="1">
              <a:off x="443748" y="446254"/>
              <a:ext cx="333000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0000" h="5760000">
                  <a:moveTo>
                    <a:pt x="6660000" y="5760000"/>
                  </a:moveTo>
                  <a:lnTo>
                    <a:pt x="0" y="576000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AF4847DD-9F53-4840-86F2-4ADCD66C1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443748" y="6206254"/>
              <a:ext cx="3330000" cy="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6660000 w 6660000"/>
                <a:gd name="connsiteY0" fmla="*/ 0 h 0"/>
                <a:gd name="connsiteX1" fmla="*/ 0 w 6660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0000">
                  <a:moveTo>
                    <a:pt x="6660000" y="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alpha val="70000"/>
                  </a:schemeClr>
                </a:solidFill>
              </a:endParaRPr>
            </a:p>
          </p:txBody>
        </p:sp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881FA255-D3EB-4D06-BDCA-3627242D6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V="1">
              <a:off x="3773748" y="446254"/>
              <a:ext cx="0" cy="5760000"/>
            </a:xfrm>
            <a:custGeom>
              <a:avLst/>
              <a:gdLst>
                <a:gd name="connsiteX0" fmla="*/ 0 w 6660000"/>
                <a:gd name="connsiteY0" fmla="*/ 0 h 5760000"/>
                <a:gd name="connsiteX1" fmla="*/ 6660000 w 6660000"/>
                <a:gd name="connsiteY1" fmla="*/ 0 h 5760000"/>
                <a:gd name="connsiteX2" fmla="*/ 6660000 w 6660000"/>
                <a:gd name="connsiteY2" fmla="*/ 5760000 h 5760000"/>
                <a:gd name="connsiteX3" fmla="*/ 0 w 6660000"/>
                <a:gd name="connsiteY3" fmla="*/ 5760000 h 5760000"/>
                <a:gd name="connsiteX4" fmla="*/ 0 w 6660000"/>
                <a:gd name="connsiteY4" fmla="*/ 0 h 5760000"/>
                <a:gd name="connsiteX0" fmla="*/ 6660000 w 6751440"/>
                <a:gd name="connsiteY0" fmla="*/ 0 h 5760000"/>
                <a:gd name="connsiteX1" fmla="*/ 6660000 w 6751440"/>
                <a:gd name="connsiteY1" fmla="*/ 5760000 h 5760000"/>
                <a:gd name="connsiteX2" fmla="*/ 0 w 6751440"/>
                <a:gd name="connsiteY2" fmla="*/ 5760000 h 5760000"/>
                <a:gd name="connsiteX3" fmla="*/ 0 w 6751440"/>
                <a:gd name="connsiteY3" fmla="*/ 0 h 5760000"/>
                <a:gd name="connsiteX4" fmla="*/ 6751440 w 6751440"/>
                <a:gd name="connsiteY4" fmla="*/ 9144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4" fmla="*/ 5068690 w 6660000"/>
                <a:gd name="connsiteY4" fmla="*/ 224790 h 5760000"/>
                <a:gd name="connsiteX0" fmla="*/ 6660000 w 6660000"/>
                <a:gd name="connsiteY0" fmla="*/ 0 h 5760000"/>
                <a:gd name="connsiteX1" fmla="*/ 6660000 w 6660000"/>
                <a:gd name="connsiteY1" fmla="*/ 5760000 h 5760000"/>
                <a:gd name="connsiteX2" fmla="*/ 0 w 6660000"/>
                <a:gd name="connsiteY2" fmla="*/ 5760000 h 5760000"/>
                <a:gd name="connsiteX3" fmla="*/ 0 w 6660000"/>
                <a:gd name="connsiteY3" fmla="*/ 0 h 5760000"/>
                <a:gd name="connsiteX0" fmla="*/ 6660000 w 6660000"/>
                <a:gd name="connsiteY0" fmla="*/ 5760000 h 5760000"/>
                <a:gd name="connsiteX1" fmla="*/ 0 w 6660000"/>
                <a:gd name="connsiteY1" fmla="*/ 5760000 h 5760000"/>
                <a:gd name="connsiteX2" fmla="*/ 0 w 6660000"/>
                <a:gd name="connsiteY2" fmla="*/ 0 h 5760000"/>
                <a:gd name="connsiteX0" fmla="*/ 0 w 0"/>
                <a:gd name="connsiteY0" fmla="*/ 5760000 h 5760000"/>
                <a:gd name="connsiteX1" fmla="*/ 0 w 0"/>
                <a:gd name="connsiteY1" fmla="*/ 0 h 57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60000">
                  <a:moveTo>
                    <a:pt x="0" y="5760000"/>
                  </a:moveTo>
                  <a:lnTo>
                    <a:pt x="0" y="0"/>
                  </a:lnTo>
                </a:path>
              </a:pathLst>
            </a:custGeom>
            <a:solidFill>
              <a:schemeClr val="tx2">
                <a:alpha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7604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36F7FC-6006-4472-BC70-30C283ABC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anchor="ctr" anchorCtr="0"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5A73B-104E-43C7-BBEC-C2B3D52E1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E0F1ED-567A-464B-A7AB-53B58F51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540000"/>
            <a:ext cx="6107460" cy="2303213"/>
          </a:xfrm>
        </p:spPr>
        <p:txBody>
          <a:bodyPr anchor="ctr">
            <a:norm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45F42-F11E-4295-BA16-71120E66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49B51FEE-9706-46CF-8CEF-5E1F009FFF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4011613"/>
            <a:ext cx="2578100" cy="230346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C2EE5695-74F8-4071-8805-A537486F22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84863" y="4011331"/>
            <a:ext cx="2578100" cy="230346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426DBDB7-E494-4BDA-BD74-10D41918C0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8887" y="4011331"/>
            <a:ext cx="2578100" cy="230346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10C3059-EF0D-4175-A421-E59E738E9A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2912" y="4011331"/>
            <a:ext cx="2578100" cy="230346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23808ED-A697-419E-B2B9-925BC80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2CBC00E-8DBE-41F7-B5EC-A273F71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C8BA04E-DB40-4D07-9B73-37122A90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374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26" y="1089025"/>
            <a:ext cx="4451349" cy="1532951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0326" y="4248000"/>
            <a:ext cx="4451349" cy="1520975"/>
          </a:xfrm>
        </p:spPr>
        <p:txBody>
          <a:bodyPr/>
          <a:lstStyle>
            <a:lvl1pPr marL="0" indent="0" algn="ctr">
              <a:buNone/>
              <a:defRPr i="1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2A95A91B-7863-4D63-9D9B-EB1E440C1D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750" y="539750"/>
            <a:ext cx="2768600" cy="57785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AC55B2B7-A24A-4F78-B673-918F440A12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83400" y="540000"/>
            <a:ext cx="2768600" cy="57785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2472D78-AA98-4F36-B6D6-73FDDFED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389A6CF9-7AEC-41F9-B68D-D7919EE0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01CF4E0-7641-49C6-B4CE-27534439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07699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6A17A7B9-79E8-403B-A59F-FC5E1C5034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12013" y="539750"/>
            <a:ext cx="4438650" cy="2754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F2DFBA6D-4E5F-452E-AB45-0AE0600C5F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12014" y="3563687"/>
            <a:ext cx="4438650" cy="2754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593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C2262EB2-92F3-45D5-977D-A254F9DC4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 anchorCtr="0"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08B7B76C-AD95-41C0-859E-9A612EE3EB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70325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F4E51F-526D-47C7-B091-D47773C1F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4FE061B-0356-4C6F-A2CA-12D48BE3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C9AB8836-3239-49B5-AB6F-4AF85F1F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77EAD6AC-E509-49A1-8E38-1CABD458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B689B03B-F230-4530-8C09-EFB8172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23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6118224" cy="1532951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33C29AD8-5547-4B1E-8E14-63A01F6B9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48000"/>
            <a:ext cx="5016500" cy="1520975"/>
          </a:xfrm>
        </p:spPr>
        <p:txBody>
          <a:bodyPr>
            <a:normAutofit/>
          </a:bodyPr>
          <a:lstStyle>
            <a:lvl1pPr marL="0" indent="0" algn="ctr">
              <a:buNone/>
              <a:defRPr sz="2400" i="1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Picture Placeholder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3035186"/>
            <a:ext cx="1481845" cy="787628"/>
            <a:chOff x="4987925" y="2840038"/>
            <a:chExt cx="2216150" cy="1177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8293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0C57E2F-CF72-48C4-856E-92187475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4553B0-7C73-46E8-9FC4-383280D1C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44832F9-70D2-44CF-ABB6-82AEA0FA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54CB3D-A29B-4523-A51B-9BBDA540F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88D83C5-3820-4BD6-AFF4-74306090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97F15-FEA9-40D4-BDB0-13A77FECA87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44550" y="2319338"/>
            <a:ext cx="10502900" cy="37179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92825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1404-6040-436F-A4F1-5A505FA30EA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82650" y="2441575"/>
            <a:ext cx="10426700" cy="347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F0D4-6E3E-4B6A-9402-0B1819B2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B4820-09C0-4A6A-9DEF-D377D04A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5B58DA2-1433-4624-A301-D9496CB2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8E4701-5991-4858-AE71-47400E64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C430A52-01FF-4B61-8B7A-C60A8D06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05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8FC32C6-4CA8-4D0A-96AC-76733C2BC7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7" y="542924"/>
            <a:ext cx="11109663" cy="577239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6D5E1-C594-4160-9367-2B471F6C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00" y="552841"/>
            <a:ext cx="11109663" cy="3560127"/>
          </a:xfrm>
          <a:gradFill flip="none" rotWithShape="0">
            <a:gsLst>
              <a:gs pos="0">
                <a:schemeClr val="bg1">
                  <a:alpha val="57000"/>
                </a:schemeClr>
              </a:gs>
              <a:gs pos="8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lIns="1554480" rIns="1554480" bIns="914400" anchor="b"/>
          <a:lstStyle>
            <a:lvl1pPr algn="ctr">
              <a:lnSpc>
                <a:spcPct val="125000"/>
              </a:lnSpc>
              <a:spcBef>
                <a:spcPts val="1000"/>
              </a:spcBef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3C87561D-53CF-4295-8BCE-C9ACAA1DE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63" y="4113212"/>
            <a:ext cx="11109999" cy="2201863"/>
          </a:xfrm>
          <a:gradFill flip="none" rotWithShape="0">
            <a:gsLst>
              <a:gs pos="0">
                <a:schemeClr val="bg1">
                  <a:alpha val="55000"/>
                </a:schemeClr>
              </a:gs>
              <a:gs pos="7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>
            <a:lvl1pPr marL="0" indent="0" algn="ctr">
              <a:buNone/>
              <a:defRPr i="1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Date Placeholder 47">
            <a:extLst>
              <a:ext uri="{FF2B5EF4-FFF2-40B4-BE49-F238E27FC236}">
                <a16:creationId xmlns:a16="http://schemas.microsoft.com/office/drawing/2014/main" id="{A3B22F32-6863-413E-917C-18EA0DFB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6" name="Footer Placeholder 48">
            <a:extLst>
              <a:ext uri="{FF2B5EF4-FFF2-40B4-BE49-F238E27FC236}">
                <a16:creationId xmlns:a16="http://schemas.microsoft.com/office/drawing/2014/main" id="{C1CD5745-E602-4F82-9381-B24C8EF2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49">
            <a:extLst>
              <a:ext uri="{FF2B5EF4-FFF2-40B4-BE49-F238E27FC236}">
                <a16:creationId xmlns:a16="http://schemas.microsoft.com/office/drawing/2014/main" id="{D8E278D8-BE28-49BF-B9CA-C6791780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23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2C235F5-1E24-4AC0-9651-F632551F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6CF273-85C7-48C6-9D99-80CD0F67D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2DE76C3-E6D8-463F-8388-6F9C562B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6DF242C-E687-4FAA-B4B3-1F220D40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65BE381-2126-47B0-85DE-51B889D7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A890-F3B6-4230-8A2F-DD9E9465AD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9625" y="2561936"/>
            <a:ext cx="10563225" cy="3657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42550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A929-3212-4520-8030-2AD44A0AAA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5163" y="2438400"/>
            <a:ext cx="10852150" cy="3963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73B8BD-0598-4710-9900-CFD86826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 anchorCtr="0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0E68B-56A3-4BC6-8CCD-6708C87D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2DF9CC0-EB78-4426-B0D6-62268D2F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0167B9-B6A1-4C18-A11C-5E41BDB0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30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C8D2EB3-722B-4A95-8F0C-E4BBA5E5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50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31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kaggle.com/datasets/jessicafrabotta/plant-diseases-dataset-with-augmentation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hyperlink" Target="https://data.mendeley.com/datasets/tywbtsjrjv/1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3501C3-C301-490F-A129-5C468AEC9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8101" y="1079499"/>
            <a:ext cx="4181474" cy="2254251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Image-Based classification of plant diseases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C3F3DE7-4288-44D0-9E2E-8E5B9936A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51" y="4113213"/>
            <a:ext cx="3884961" cy="1655762"/>
          </a:xfrm>
        </p:spPr>
        <p:txBody>
          <a:bodyPr/>
          <a:lstStyle/>
          <a:p>
            <a:endParaRPr lang="en-US" dirty="0">
              <a:solidFill>
                <a:schemeClr val="bg1">
                  <a:alpha val="70000"/>
                </a:schemeClr>
              </a:solidFill>
            </a:endParaRPr>
          </a:p>
          <a:p>
            <a:r>
              <a:rPr lang="en-US" dirty="0"/>
              <a:t>Big Data Computing Project</a:t>
            </a:r>
          </a:p>
          <a:p>
            <a:r>
              <a:rPr lang="en-US" dirty="0"/>
              <a:t>Jessica Frabotta - 1758527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F82E292-DFEA-41F7-8541-66C7DFE60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43748" y="443198"/>
            <a:ext cx="6660000" cy="576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Placeholder 20" descr="A picture containing different, colorful, same, vegetable&#10;&#10;Description automatically generated">
            <a:extLst>
              <a:ext uri="{FF2B5EF4-FFF2-40B4-BE49-F238E27FC236}">
                <a16:creationId xmlns:a16="http://schemas.microsoft.com/office/drawing/2014/main" id="{74EC214E-046F-4EDE-3B79-24DA42415F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830" b="6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536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E7C10E-9A6E-4CE9-AF56-531C32852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6118224" cy="1532951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Multilayer perceptron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E400A73-803C-4AE7-A0AA-AAFF2AFA8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48000"/>
            <a:ext cx="5016500" cy="1520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 and performance</a:t>
            </a:r>
          </a:p>
        </p:txBody>
      </p:sp>
      <p:pic>
        <p:nvPicPr>
          <p:cNvPr id="18" name="Picture Placeholder 17" descr="A small plant growing out of the ground">
            <a:extLst>
              <a:ext uri="{FF2B5EF4-FFF2-40B4-BE49-F238E27FC236}">
                <a16:creationId xmlns:a16="http://schemas.microsoft.com/office/drawing/2014/main" id="{42FFBA0B-584C-4BD3-B20A-FA5EDC7DE8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200" y="4572000"/>
            <a:ext cx="3862387" cy="2286000"/>
          </a:xfrm>
        </p:spPr>
      </p:pic>
      <p:pic>
        <p:nvPicPr>
          <p:cNvPr id="5" name="Picture Placeholder 4" descr="A picture containing tree, outdoor, grass, leaf&#10;&#10;Description automatically generated">
            <a:extLst>
              <a:ext uri="{FF2B5EF4-FFF2-40B4-BE49-F238E27FC236}">
                <a16:creationId xmlns:a16="http://schemas.microsoft.com/office/drawing/2014/main" id="{05AE2274-34EC-E9BC-76B5-010309BCDB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60" r="7760"/>
          <a:stretch>
            <a:fillRect/>
          </a:stretch>
        </p:blipFill>
        <p:spPr/>
      </p:pic>
      <p:pic>
        <p:nvPicPr>
          <p:cNvPr id="13" name="Picture Placeholder 12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6B29D8AD-3DAD-2AE3-8504-BB0238AF3A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02" r="10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4469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5AD1D1-165D-489B-BAFD-8D772D12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Architecture and performance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BC149E-C961-49D9-93D8-261F5EF2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/>
          <a:p>
            <a:pPr lvl="0"/>
            <a:r>
              <a:rPr lang="en-US" noProof="0" dirty="0">
                <a:solidFill>
                  <a:srgbClr val="92D050">
                    <a:alpha val="70000"/>
                  </a:srgbClr>
                </a:solidFill>
              </a:rPr>
              <a:t>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903E4C-B5B2-4C38-A848-BE409554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r>
              <a:rPr lang="en-US" dirty="0">
                <a:solidFill>
                  <a:srgbClr val="92D050">
                    <a:alpha val="70000"/>
                  </a:srgbClr>
                </a:solidFill>
              </a:rPr>
              <a:t>Image-Based classification of plant diseases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  <a:p>
            <a:pPr lvl="0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4DD2FC-5869-4EDB-B445-321210D6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/>
              <a:t>11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57E47970-E2FC-9091-7907-90C1FDA7CA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238957" y="3529537"/>
            <a:ext cx="10001764" cy="248932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0E190A-E30D-B42E-863D-08544AD0DF74}"/>
              </a:ext>
            </a:extLst>
          </p:cNvPr>
          <p:cNvSpPr txBox="1"/>
          <p:nvPr/>
        </p:nvSpPr>
        <p:spPr>
          <a:xfrm>
            <a:off x="1160980" y="2014531"/>
            <a:ext cx="10288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Multilayer Perceptron (MLP) is a type of artificial neural network that is composed of multiple layers of interconnected artificial neurons, which are the basic processing units of a neural network. MLP is natively supported by PySpark. In its implementation each layer has sigmoid activation function, output layer has </a:t>
            </a:r>
            <a:r>
              <a:rPr lang="en-US" sz="2000" dirty="0" err="1"/>
              <a:t>softmax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02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E7C10E-9A6E-4CE9-AF56-531C32852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6118224" cy="1532951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Random Forest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E400A73-803C-4AE7-A0AA-AAFF2AFA8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3222" y="4040816"/>
            <a:ext cx="5923481" cy="220417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DNN featurization and Transfer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SynapseML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 comparison</a:t>
            </a:r>
          </a:p>
        </p:txBody>
      </p:sp>
      <p:pic>
        <p:nvPicPr>
          <p:cNvPr id="18" name="Picture Placeholder 17" descr="A small plant growing out of the ground">
            <a:extLst>
              <a:ext uri="{FF2B5EF4-FFF2-40B4-BE49-F238E27FC236}">
                <a16:creationId xmlns:a16="http://schemas.microsoft.com/office/drawing/2014/main" id="{42FFBA0B-584C-4BD3-B20A-FA5EDC7DE8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200" y="4572000"/>
            <a:ext cx="3862387" cy="2286000"/>
          </a:xfrm>
        </p:spPr>
      </p:pic>
      <p:pic>
        <p:nvPicPr>
          <p:cNvPr id="5" name="Picture Placeholder 4" descr="A picture containing tree, outdoor, grass, leaf&#10;&#10;Description automatically generated">
            <a:extLst>
              <a:ext uri="{FF2B5EF4-FFF2-40B4-BE49-F238E27FC236}">
                <a16:creationId xmlns:a16="http://schemas.microsoft.com/office/drawing/2014/main" id="{05AE2274-34EC-E9BC-76B5-010309BCDB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60" r="7760"/>
          <a:stretch>
            <a:fillRect/>
          </a:stretch>
        </p:blipFill>
        <p:spPr/>
      </p:pic>
      <p:pic>
        <p:nvPicPr>
          <p:cNvPr id="13" name="Picture Placeholder 12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6B29D8AD-3DAD-2AE3-8504-BB0238AF3A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02" r="10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0963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59B475-732D-44FB-B00F-C69291D7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Random forest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E217A-0016-4592-AEF6-2EB65D40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/>
          <a:p>
            <a:pPr lvl="0"/>
            <a:r>
              <a:rPr lang="en-US" noProof="0">
                <a:solidFill>
                  <a:srgbClr val="92D050">
                    <a:alpha val="70000"/>
                  </a:srgbClr>
                </a:solidFill>
              </a:rPr>
              <a:t>2023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EDE30-44C4-4E17-8D7B-08CF3393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r>
              <a:rPr lang="en-US">
                <a:solidFill>
                  <a:srgbClr val="92D050">
                    <a:alpha val="70000"/>
                  </a:srgbClr>
                </a:solidFill>
              </a:rPr>
              <a:t>Image-Based classification of plant diseases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EEAA0-FFCD-4F62-A33B-BD290E1A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/>
              <a:t>13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5ED95F-879A-AAB9-BD6D-E39775C4A6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5665" y="2462123"/>
            <a:ext cx="10562761" cy="365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Random Forest is a machine learning algorithm used for classification and regression tasks.  It is based on the idea of creating an ensemble of decision trees and combining their predictions to arrive at a final prediction. It is natively supported by </a:t>
            </a:r>
            <a:r>
              <a:rPr lang="en-US" dirty="0" err="1"/>
              <a:t>PySpark</a:t>
            </a:r>
            <a:r>
              <a:rPr lang="en-US" dirty="0"/>
              <a:t>. I compared the performances of two different implementations: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246E0-4B58-58DE-353E-7D618EA19B8C}"/>
              </a:ext>
            </a:extLst>
          </p:cNvPr>
          <p:cNvSpPr txBox="1"/>
          <p:nvPr/>
        </p:nvSpPr>
        <p:spPr>
          <a:xfrm>
            <a:off x="1417905" y="4485705"/>
            <a:ext cx="4181511" cy="92333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</a:pPr>
            <a:endParaRPr lang="en-US" b="1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SIMPLE RANDOM FOREST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54094-99C7-8E46-D362-64CBA0DF87E1}"/>
              </a:ext>
            </a:extLst>
          </p:cNvPr>
          <p:cNvSpPr txBox="1"/>
          <p:nvPr/>
        </p:nvSpPr>
        <p:spPr>
          <a:xfrm>
            <a:off x="6769029" y="4485705"/>
            <a:ext cx="4664468" cy="92333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RANDOM FOREST WITH DNN FEATURIZATION AND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84652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443DD8-CE2B-4A5C-BF24-0B51AA63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994" y="700344"/>
            <a:ext cx="3690284" cy="2303213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DNN featurization</a:t>
            </a:r>
            <a:br>
              <a:rPr lang="en-US" sz="3200" dirty="0">
                <a:solidFill>
                  <a:srgbClr val="92D050"/>
                </a:solidFill>
              </a:rPr>
            </a:br>
            <a:endParaRPr lang="en-US" sz="2600" dirty="0">
              <a:solidFill>
                <a:srgbClr val="92D05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2BA47-68FC-4EF3-BAB7-49DAB899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 dirty="0">
                <a:solidFill>
                  <a:srgbClr val="92D050">
                    <a:alpha val="70000"/>
                  </a:srgbClr>
                </a:solidFill>
              </a:rPr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54943-CA7B-4463-A051-5F3076D3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/>
                </a:solidFill>
              </a:rPr>
              <a:t>Image-Based classification of plant diseases</a:t>
            </a:r>
            <a:endParaRPr lang="en-US" noProof="0" dirty="0">
              <a:solidFill>
                <a:srgbClr val="92D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E196-604E-4BF8-BB2E-9D55B1D9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>
                <a:spcAft>
                  <a:spcPts val="600"/>
                </a:spcAft>
              </a:pPr>
              <a:t>14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EBF0EB31-9FF2-FAC2-DDC2-24A410F7B019}"/>
              </a:ext>
            </a:extLst>
          </p:cNvPr>
          <p:cNvSpPr txBox="1">
            <a:spLocks/>
          </p:cNvSpPr>
          <p:nvPr/>
        </p:nvSpPr>
        <p:spPr>
          <a:xfrm>
            <a:off x="5491115" y="3928734"/>
            <a:ext cx="6107460" cy="2303213"/>
          </a:xfrm>
          <a:prstGeom prst="rect">
            <a:avLst/>
          </a:prstGeom>
        </p:spPr>
        <p:txBody>
          <a:bodyPr vert="horz" lIns="0" tIns="0" rIns="0" bIns="0" rtlCol="0" anchor="ctr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idea behind transfer learning is to leverage the knowledge learned by the pre-trained network on a large dataset and transfer it to the new task, where the training data may be limited.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E851DFA3-8E5A-FEFD-D06E-B92D2454387F}"/>
              </a:ext>
            </a:extLst>
          </p:cNvPr>
          <p:cNvSpPr txBox="1">
            <a:spLocks/>
          </p:cNvSpPr>
          <p:nvPr/>
        </p:nvSpPr>
        <p:spPr>
          <a:xfrm>
            <a:off x="1156201" y="3477402"/>
            <a:ext cx="3345950" cy="2303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92D050"/>
                </a:solidFill>
              </a:rPr>
              <a:t>TRANSFER LEARNING</a:t>
            </a:r>
            <a:endParaRPr lang="en-US" sz="2600" dirty="0">
              <a:solidFill>
                <a:srgbClr val="92D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2C2EAE-11DA-3F83-7617-D30D6C3D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278" y="4087529"/>
            <a:ext cx="553513" cy="1082958"/>
          </a:xfrm>
          <a:prstGeom prst="rect">
            <a:avLst/>
          </a:prstGeom>
        </p:spPr>
      </p:pic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DEBC3523-0D21-515A-5D43-5DCBFE318629}"/>
              </a:ext>
            </a:extLst>
          </p:cNvPr>
          <p:cNvSpPr txBox="1">
            <a:spLocks/>
          </p:cNvSpPr>
          <p:nvPr/>
        </p:nvSpPr>
        <p:spPr>
          <a:xfrm>
            <a:off x="5491115" y="700344"/>
            <a:ext cx="6107460" cy="2303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DNN Featurization involves using a deep neural network to extract features from raw data, such as images, and transform them into a compact and meaningful representation that can be easily used as input to a machine learning model (in my case a random forest).</a:t>
            </a:r>
          </a:p>
        </p:txBody>
      </p:sp>
    </p:spTree>
    <p:extLst>
      <p:ext uri="{BB962C8B-B14F-4D97-AF65-F5344CB8AC3E}">
        <p14:creationId xmlns:p14="http://schemas.microsoft.com/office/powerpoint/2010/main" val="288079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59B475-732D-44FB-B00F-C69291D7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Synapse ml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4FC493-C337-6F42-9792-9EF72F02F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338" y="2710646"/>
            <a:ext cx="3035253" cy="230322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E856AC-9CA9-F601-BAEF-41C4DB5D9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048" y="2556454"/>
            <a:ext cx="7809241" cy="3649138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 err="1"/>
              <a:t>SynapseML</a:t>
            </a:r>
            <a:r>
              <a:rPr lang="en-US" dirty="0"/>
              <a:t> (previously known as </a:t>
            </a:r>
            <a:r>
              <a:rPr lang="en-US" dirty="0" err="1"/>
              <a:t>MMLSpark</a:t>
            </a:r>
            <a:r>
              <a:rPr lang="en-US" dirty="0"/>
              <a:t>), is an open-source library built on the Apache Spark distributed computing framework. </a:t>
            </a:r>
            <a:r>
              <a:rPr lang="en-US" dirty="0" err="1"/>
              <a:t>SynapseML</a:t>
            </a:r>
            <a:r>
              <a:rPr lang="en-US" dirty="0"/>
              <a:t> allows to download and use pretrained models to implement DNN featurization and transfer learning. Given my limited resources, I had to use a very simple pretrained network: a Convolutional Neural Network trained on the popular CIFAR-10 dataset (requires images of size 32x32).</a:t>
            </a:r>
          </a:p>
          <a:p>
            <a:pPr>
              <a:lnSpc>
                <a:spcPct val="115000"/>
              </a:lnSpc>
            </a:pPr>
            <a:r>
              <a:rPr lang="en-US" dirty="0" err="1"/>
              <a:t>SynapseML</a:t>
            </a:r>
            <a:r>
              <a:rPr lang="en-US" dirty="0"/>
              <a:t> also offers interesting integrations with OpenCV so I extensively used it also in the data preprocessing step.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E217A-0016-4592-AEF6-2EB65D40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 dirty="0">
                <a:solidFill>
                  <a:srgbClr val="92D050"/>
                </a:solidFill>
              </a:rPr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EDE30-44C4-4E17-8D7B-08CF3393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/>
                </a:solidFill>
              </a:rPr>
              <a:t>Image-Based classification of plant diseases</a:t>
            </a:r>
            <a:endParaRPr lang="en-US" noProof="0" dirty="0">
              <a:solidFill>
                <a:srgbClr val="92D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EEAA0-FFCD-4F62-A33B-BD290E1A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>
                <a:spcAft>
                  <a:spcPts val="600"/>
                </a:spcAft>
              </a:pPr>
              <a:t>15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2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59B475-732D-44FB-B00F-C69291D7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performance 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E217A-0016-4592-AEF6-2EB65D40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/>
          <a:p>
            <a:pPr lvl="0"/>
            <a:r>
              <a:rPr lang="en-US" dirty="0">
                <a:solidFill>
                  <a:srgbClr val="92D050">
                    <a:alpha val="70000"/>
                  </a:srgbClr>
                </a:solidFill>
              </a:rPr>
              <a:t>2023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EDE30-44C4-4E17-8D7B-08CF3393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/>
                </a:solidFill>
              </a:rPr>
              <a:t>Image-Based classification of plant diseases</a:t>
            </a:r>
            <a:endParaRPr lang="en-US" noProof="0" dirty="0">
              <a:solidFill>
                <a:srgbClr val="92D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EEAA0-FFCD-4F62-A33B-BD290E1A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/>
              <a:t>16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5BF1AF69-4CE5-44B7-89C8-DE832E662EA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40183413"/>
              </p:ext>
            </p:extLst>
          </p:nvPr>
        </p:nvGraphicFramePr>
        <p:xfrm>
          <a:off x="1006315" y="2440335"/>
          <a:ext cx="10716498" cy="258103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111960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69462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64456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634152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55636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696156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</a:rPr>
                        <a:t>Test accuracy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</a:rPr>
                        <a:t>Test precision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+mj-lt"/>
                        </a:rPr>
                        <a:t>Test 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</a:rPr>
                        <a:t>Test f1 score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96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 FOREST WITH DNN FEATURIZATION AND TRANSFER LEARNING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800" dirty="0"/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800" dirty="0"/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800" dirty="0"/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800" dirty="0"/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96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SIMPLE RANDOM FOREST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023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E7C10E-9A6E-4CE9-AF56-531C32852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6118224" cy="1532951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performance comparison of all models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E400A73-803C-4AE7-A0AA-AAFF2AFA8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48000"/>
            <a:ext cx="5016500" cy="1520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 comparison of all models</a:t>
            </a:r>
          </a:p>
        </p:txBody>
      </p:sp>
      <p:pic>
        <p:nvPicPr>
          <p:cNvPr id="18" name="Picture Placeholder 17" descr="A small plant growing out of the ground">
            <a:extLst>
              <a:ext uri="{FF2B5EF4-FFF2-40B4-BE49-F238E27FC236}">
                <a16:creationId xmlns:a16="http://schemas.microsoft.com/office/drawing/2014/main" id="{42FFBA0B-584C-4BD3-B20A-FA5EDC7DE8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200" y="4572000"/>
            <a:ext cx="3862387" cy="2286000"/>
          </a:xfrm>
        </p:spPr>
      </p:pic>
      <p:pic>
        <p:nvPicPr>
          <p:cNvPr id="5" name="Picture Placeholder 4" descr="A picture containing tree, outdoor, grass, leaf&#10;&#10;Description automatically generated">
            <a:extLst>
              <a:ext uri="{FF2B5EF4-FFF2-40B4-BE49-F238E27FC236}">
                <a16:creationId xmlns:a16="http://schemas.microsoft.com/office/drawing/2014/main" id="{05AE2274-34EC-E9BC-76B5-010309BCDB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60" r="7760"/>
          <a:stretch>
            <a:fillRect/>
          </a:stretch>
        </p:blipFill>
        <p:spPr/>
      </p:pic>
      <p:pic>
        <p:nvPicPr>
          <p:cNvPr id="13" name="Picture Placeholder 12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6B29D8AD-3DAD-2AE3-8504-BB0238AF3A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02" r="10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391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59B475-732D-44FB-B00F-C69291D7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performance comparison of all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E217A-0016-4592-AEF6-2EB65D40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/>
          <a:p>
            <a:pPr lvl="0"/>
            <a:r>
              <a:rPr lang="en-US" noProof="0" dirty="0">
                <a:solidFill>
                  <a:srgbClr val="92D050">
                    <a:alpha val="70000"/>
                  </a:srgbClr>
                </a:solidFill>
              </a:rPr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EDE30-44C4-4E17-8D7B-08CF3393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/>
                </a:solidFill>
              </a:rPr>
              <a:t>Image-Based classification of plant diseases</a:t>
            </a:r>
            <a:endParaRPr lang="en-US" noProof="0" dirty="0">
              <a:solidFill>
                <a:srgbClr val="92D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EEAA0-FFCD-4F62-A33B-BD290E1A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/>
              <a:t>18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5BF1AF69-4CE5-44B7-89C8-DE832E662EA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47442567"/>
              </p:ext>
            </p:extLst>
          </p:nvPr>
        </p:nvGraphicFramePr>
        <p:xfrm>
          <a:off x="1006315" y="2440335"/>
          <a:ext cx="10716498" cy="327718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111960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69462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64456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634152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55636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696156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</a:rPr>
                        <a:t>Test accuracy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</a:rPr>
                        <a:t>Test precision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+mj-lt"/>
                        </a:rPr>
                        <a:t>Test 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</a:rPr>
                        <a:t>Test f1 score</a:t>
                      </a:r>
                      <a:endParaRPr lang="en-US" sz="1800" b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9615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CONVOLUTIONAL NEURAL NETWORK</a:t>
                      </a:r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it-IT" dirty="0"/>
                        <a:t>0.92</a:t>
                      </a:r>
                    </a:p>
                  </a:txBody>
                  <a:tcPr marL="68580" marR="68580" marT="0" marB="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0.92</a:t>
                      </a:r>
                    </a:p>
                  </a:txBody>
                  <a:tcPr marL="68580" marR="68580" marT="0" marB="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0.92</a:t>
                      </a:r>
                    </a:p>
                  </a:txBody>
                  <a:tcPr marL="68580" marR="68580" marT="0" marB="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0.92</a:t>
                      </a:r>
                    </a:p>
                  </a:txBody>
                  <a:tcPr marL="68580" marR="68580" marT="0" marB="0"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57498"/>
                  </a:ext>
                </a:extLst>
              </a:tr>
              <a:tr h="69615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MULTILAYER PERCEPTRON</a:t>
                      </a:r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0.65</a:t>
                      </a:r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0.65</a:t>
                      </a:r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0.66</a:t>
                      </a:r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0.64</a:t>
                      </a:r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05271"/>
                  </a:ext>
                </a:extLst>
              </a:tr>
              <a:tr h="6961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 FOREST WITH DNN FEATURIZATION AND TRANSFER LEARNING</a:t>
                      </a: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800" dirty="0"/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800" dirty="0"/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800" dirty="0"/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</a:t>
                      </a:r>
                      <a:endParaRPr lang="en-US" sz="1800" dirty="0"/>
                    </a:p>
                  </a:txBody>
                  <a:tcPr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04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E7C10E-9A6E-4CE9-AF56-531C32852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6118224" cy="1532951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Application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E400A73-803C-4AE7-A0AA-AAFF2AFA8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48000"/>
            <a:ext cx="5016500" cy="1520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Streamlit</a:t>
            </a:r>
            <a:r>
              <a:rPr lang="en-US" dirty="0"/>
              <a:t> demo</a:t>
            </a:r>
          </a:p>
        </p:txBody>
      </p:sp>
      <p:pic>
        <p:nvPicPr>
          <p:cNvPr id="18" name="Picture Placeholder 17" descr="A small plant growing out of the ground">
            <a:extLst>
              <a:ext uri="{FF2B5EF4-FFF2-40B4-BE49-F238E27FC236}">
                <a16:creationId xmlns:a16="http://schemas.microsoft.com/office/drawing/2014/main" id="{42FFBA0B-584C-4BD3-B20A-FA5EDC7DE8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200" y="4572000"/>
            <a:ext cx="3862387" cy="2286000"/>
          </a:xfrm>
        </p:spPr>
      </p:pic>
      <p:pic>
        <p:nvPicPr>
          <p:cNvPr id="5" name="Picture Placeholder 4" descr="A picture containing tree, outdoor, grass, leaf&#10;&#10;Description automatically generated">
            <a:extLst>
              <a:ext uri="{FF2B5EF4-FFF2-40B4-BE49-F238E27FC236}">
                <a16:creationId xmlns:a16="http://schemas.microsoft.com/office/drawing/2014/main" id="{05AE2274-34EC-E9BC-76B5-010309BCDB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60" r="7760"/>
          <a:stretch>
            <a:fillRect/>
          </a:stretch>
        </p:blipFill>
        <p:spPr/>
      </p:pic>
      <p:pic>
        <p:nvPicPr>
          <p:cNvPr id="13" name="Picture Placeholder 12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6B29D8AD-3DAD-2AE3-8504-BB0238AF3A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02" r="10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87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E0F762A-3D12-4AF4-BB58-779B598A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4426782" cy="133163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index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7B45E0-C5BD-427A-B5F6-0236AE523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9" y="2759076"/>
            <a:ext cx="4663575" cy="3251199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Dataset</a:t>
            </a:r>
          </a:p>
          <a:p>
            <a:r>
              <a:rPr lang="en-US" dirty="0"/>
              <a:t>Convolutional Neural Network</a:t>
            </a:r>
          </a:p>
          <a:p>
            <a:r>
              <a:rPr lang="en-US" dirty="0"/>
              <a:t>Multilayer Perceptron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Performance comparison of all models</a:t>
            </a:r>
          </a:p>
          <a:p>
            <a:r>
              <a:rPr lang="en-US" dirty="0"/>
              <a:t>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134F2-CD09-4F4A-AF5C-4F874FEF0D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 dirty="0">
                <a:solidFill>
                  <a:srgbClr val="92D050"/>
                </a:solidFill>
              </a:rPr>
              <a:t>2023</a:t>
            </a:r>
          </a:p>
        </p:txBody>
      </p:sp>
      <p:pic>
        <p:nvPicPr>
          <p:cNvPr id="11" name="Picture Placeholder 10" descr="A hand holding a leaf&#10;&#10;Description automatically generated with low confidence">
            <a:extLst>
              <a:ext uri="{FF2B5EF4-FFF2-40B4-BE49-F238E27FC236}">
                <a16:creationId xmlns:a16="http://schemas.microsoft.com/office/drawing/2014/main" id="{E9F8A453-A5C9-57FD-BA1E-1D0B4E0446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5256" r="3" b="3827"/>
          <a:stretch/>
        </p:blipFill>
        <p:spPr>
          <a:xfrm>
            <a:off x="7212013" y="539750"/>
            <a:ext cx="4438650" cy="2754313"/>
          </a:xfrm>
          <a:noFill/>
        </p:spPr>
      </p:pic>
      <p:pic>
        <p:nvPicPr>
          <p:cNvPr id="14" name="Picture Placeholder 13" descr="A hand holding a leaf">
            <a:extLst>
              <a:ext uri="{FF2B5EF4-FFF2-40B4-BE49-F238E27FC236}">
                <a16:creationId xmlns:a16="http://schemas.microsoft.com/office/drawing/2014/main" id="{467C521F-5A65-45E6-8F48-E6B848942E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" b="-1"/>
          <a:stretch/>
        </p:blipFill>
        <p:spPr>
          <a:xfrm>
            <a:off x="7212014" y="3563687"/>
            <a:ext cx="4438650" cy="2754313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6EB35-23AE-4757-92AF-EE56F1E7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>
                    <a:alpha val="70000"/>
                  </a:srgbClr>
                </a:solidFill>
              </a:rPr>
              <a:t>Image-Based classification of plant diseases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3116-ECE5-47FC-98C5-2D0EB358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4037" y="6401999"/>
            <a:ext cx="2208212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>
                <a:spcAft>
                  <a:spcPts val="600"/>
                </a:spcAft>
              </a:pPr>
              <a:t>2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681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5AD1D1-165D-489B-BAFD-8D772D12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STREAMLIT DEMO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BC149E-C961-49D9-93D8-261F5EF2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/>
          <a:p>
            <a:pPr lvl="0"/>
            <a:r>
              <a:rPr lang="en-US" noProof="0" dirty="0">
                <a:solidFill>
                  <a:srgbClr val="92D050">
                    <a:alpha val="70000"/>
                  </a:srgbClr>
                </a:solidFill>
              </a:rPr>
              <a:t>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903E4C-B5B2-4C38-A848-BE409554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>
                    <a:alpha val="70000"/>
                  </a:srgbClr>
                </a:solidFill>
              </a:rPr>
              <a:t>Image-Based classification of plant diseases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4DD2FC-5869-4EDB-B445-321210D6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/>
              <a:t>20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pic>
        <p:nvPicPr>
          <p:cNvPr id="3" name="Image-Based classification of plant diseases (1)">
            <a:hlinkClick r:id="" action="ppaction://media"/>
            <a:extLst>
              <a:ext uri="{FF2B5EF4-FFF2-40B4-BE49-F238E27FC236}">
                <a16:creationId xmlns:a16="http://schemas.microsoft.com/office/drawing/2014/main" id="{3A237DA0-A29C-0385-8B82-6D5FF602E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0734" y="2152650"/>
            <a:ext cx="7230532" cy="40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3C4D624-C432-4768-B655-39498B3F3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26" y="1089025"/>
            <a:ext cx="4451349" cy="1532951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0AB46578-272C-455D-9707-73786009F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0326" y="4248000"/>
            <a:ext cx="4801063" cy="1520975"/>
          </a:xfrm>
        </p:spPr>
        <p:txBody>
          <a:bodyPr/>
          <a:lstStyle/>
          <a:p>
            <a:r>
              <a:rPr lang="en-US" dirty="0"/>
              <a:t>Jessica Frabotta</a:t>
            </a:r>
          </a:p>
          <a:p>
            <a:r>
              <a:rPr lang="en-US" dirty="0"/>
              <a:t>frabotta.1758527@studenti.uniroma1.it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9A9D5C1-9AFE-48CA-8EBA-CEC89B12A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/>
          <a:p>
            <a:pPr lvl="0"/>
            <a:r>
              <a:rPr lang="en-US" noProof="0" dirty="0">
                <a:solidFill>
                  <a:srgbClr val="92D050">
                    <a:alpha val="70000"/>
                  </a:srgbClr>
                </a:solidFill>
              </a:rPr>
              <a:t>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79FE43F-85F0-411F-A07D-5727641C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>
                    <a:alpha val="70000"/>
                  </a:srgbClr>
                </a:solidFill>
              </a:rPr>
              <a:t>Image-Based classification of plant diseases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FD594B0-4A82-4149-9931-ECADC5CB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/>
              <a:t>21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pic>
        <p:nvPicPr>
          <p:cNvPr id="5" name="Picture Placeholder 4" descr="A close-up of a plant&#10;&#10;Description automatically generated with low confidence">
            <a:extLst>
              <a:ext uri="{FF2B5EF4-FFF2-40B4-BE49-F238E27FC236}">
                <a16:creationId xmlns:a16="http://schemas.microsoft.com/office/drawing/2014/main" id="{C1D9FB0E-8EB1-656C-7E37-B2904868B8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079" r="18079"/>
          <a:stretch>
            <a:fillRect/>
          </a:stretch>
        </p:blipFill>
        <p:spPr/>
      </p:pic>
      <p:pic>
        <p:nvPicPr>
          <p:cNvPr id="9" name="Picture Placeholder 8" descr="A picture containing outdoor, tree, plant, green&#10;&#10;Description automatically generated">
            <a:extLst>
              <a:ext uri="{FF2B5EF4-FFF2-40B4-BE49-F238E27FC236}">
                <a16:creationId xmlns:a16="http://schemas.microsoft.com/office/drawing/2014/main" id="{B6A72FE1-0C5B-33FF-56DF-608AA916C1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066" r="14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910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443DD8-CE2B-4A5C-BF24-0B51AA63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Introduction</a:t>
            </a:r>
          </a:p>
        </p:txBody>
      </p:sp>
      <p:pic>
        <p:nvPicPr>
          <p:cNvPr id="8" name="Picture Placeholder 7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5A6DC2C7-2269-5E86-FBF4-E969339A31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432" r="8022"/>
          <a:stretch/>
        </p:blipFill>
        <p:spPr>
          <a:xfrm>
            <a:off x="20" y="10"/>
            <a:ext cx="3870305" cy="6857990"/>
          </a:xfrm>
          <a:noFill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F5AC9F-EF54-40AF-AE88-F588E9C3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 anchor="t">
            <a:normAutofit/>
          </a:bodyPr>
          <a:lstStyle/>
          <a:p>
            <a:r>
              <a:rPr lang="en-US" dirty="0"/>
              <a:t>This project is focalized on how to identify and classify plant diseases using ML models and Spark. It is a multi-class classification task (there are 30 different classes). I used a combination of the popular </a:t>
            </a:r>
            <a:r>
              <a:rPr lang="en-US" dirty="0" err="1"/>
              <a:t>PlantVillage</a:t>
            </a:r>
            <a:r>
              <a:rPr lang="en-US" dirty="0"/>
              <a:t> dataset and a dataset which was constructed by 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2BA47-68FC-4EF3-BAB7-49DAB899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 dirty="0">
                <a:solidFill>
                  <a:srgbClr val="92D050"/>
                </a:solidFill>
              </a:rPr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54943-CA7B-4463-A051-5F3076D3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3200" y="6401999"/>
            <a:ext cx="5575300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>
                    <a:alpha val="70000"/>
                  </a:srgbClr>
                </a:solidFill>
              </a:rPr>
              <a:t>Image-Based classification of plant diseases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E196-604E-4BF8-BB2E-9D55B1D9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>
                <a:spcAft>
                  <a:spcPts val="600"/>
                </a:spcAft>
              </a:pPr>
              <a:t>3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9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E7C10E-9A6E-4CE9-AF56-531C32852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6118224" cy="1532951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Dataset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E400A73-803C-4AE7-A0AA-AAFF2AFA8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48000"/>
            <a:ext cx="5016500" cy="15209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PlantVillage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Combined Dataset</a:t>
            </a:r>
          </a:p>
        </p:txBody>
      </p:sp>
      <p:pic>
        <p:nvPicPr>
          <p:cNvPr id="18" name="Picture Placeholder 17" descr="A small plant growing out of the ground">
            <a:extLst>
              <a:ext uri="{FF2B5EF4-FFF2-40B4-BE49-F238E27FC236}">
                <a16:creationId xmlns:a16="http://schemas.microsoft.com/office/drawing/2014/main" id="{42FFBA0B-584C-4BD3-B20A-FA5EDC7DE8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200" y="4572000"/>
            <a:ext cx="3862387" cy="2286000"/>
          </a:xfrm>
        </p:spPr>
      </p:pic>
      <p:pic>
        <p:nvPicPr>
          <p:cNvPr id="5" name="Picture Placeholder 4" descr="A picture containing tree, outdoor, grass, leaf&#10;&#10;Description automatically generated">
            <a:extLst>
              <a:ext uri="{FF2B5EF4-FFF2-40B4-BE49-F238E27FC236}">
                <a16:creationId xmlns:a16="http://schemas.microsoft.com/office/drawing/2014/main" id="{05AE2274-34EC-E9BC-76B5-010309BCDB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60" r="7760"/>
          <a:stretch>
            <a:fillRect/>
          </a:stretch>
        </p:blipFill>
        <p:spPr/>
      </p:pic>
      <p:pic>
        <p:nvPicPr>
          <p:cNvPr id="13" name="Picture Placeholder 12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6B29D8AD-3DAD-2AE3-8504-BB0238AF3A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02" r="10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0146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443DD8-CE2B-4A5C-BF24-0B51AA63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MY DATASET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F5AC9F-EF54-40AF-AE88-F588E9C3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540000"/>
            <a:ext cx="6107460" cy="2303213"/>
          </a:xfrm>
        </p:spPr>
        <p:txBody>
          <a:bodyPr anchor="ctr">
            <a:normAutofit/>
          </a:bodyPr>
          <a:lstStyle/>
          <a:p>
            <a:r>
              <a:rPr lang="en-US" dirty="0"/>
              <a:t>7 of the classes of the dataset used are from a dataset which I collected. My full dataset with 16 classes and 15157 images is also available on </a:t>
            </a:r>
            <a:r>
              <a:rPr lang="en-US" dirty="0">
                <a:hlinkClick r:id="rId2"/>
              </a:rPr>
              <a:t>Kaggle.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2BA47-68FC-4EF3-BAB7-49DAB899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 dirty="0">
                <a:solidFill>
                  <a:srgbClr val="92D050">
                    <a:alpha val="70000"/>
                  </a:srgbClr>
                </a:solidFill>
              </a:rPr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54943-CA7B-4463-A051-5F3076D3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/>
                </a:solidFill>
              </a:rPr>
              <a:t>Image-Based classification of plant diseases</a:t>
            </a:r>
            <a:endParaRPr lang="en-US" noProof="0" dirty="0">
              <a:solidFill>
                <a:srgbClr val="92D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E196-604E-4BF8-BB2E-9D55B1D9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>
                <a:spcAft>
                  <a:spcPts val="600"/>
                </a:spcAft>
              </a:pPr>
              <a:t>5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pic>
        <p:nvPicPr>
          <p:cNvPr id="34" name="Picture Placeholder 33" descr="A picture containing ground, floor, accessory, enamel&#10;&#10;Description automatically generated">
            <a:extLst>
              <a:ext uri="{FF2B5EF4-FFF2-40B4-BE49-F238E27FC236}">
                <a16:creationId xmlns:a16="http://schemas.microsoft.com/office/drawing/2014/main" id="{48ED592B-CB4A-3342-0732-B088994D75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326" b="5326"/>
          <a:stretch>
            <a:fillRect/>
          </a:stretch>
        </p:blipFill>
        <p:spPr/>
      </p:pic>
      <p:pic>
        <p:nvPicPr>
          <p:cNvPr id="36" name="Picture Placeholder 35" descr="A green leaf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7236E98E-C9FF-EC64-5B4C-03C021F62C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326" b="5326"/>
          <a:stretch>
            <a:fillRect/>
          </a:stretch>
        </p:blipFill>
        <p:spPr/>
      </p:pic>
      <p:pic>
        <p:nvPicPr>
          <p:cNvPr id="38" name="Picture Placeholder 37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9F19605A-83F6-3CF9-C66E-3CCFC88302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5326" b="5326"/>
          <a:stretch>
            <a:fillRect/>
          </a:stretch>
        </p:blipFill>
        <p:spPr/>
      </p:pic>
      <p:pic>
        <p:nvPicPr>
          <p:cNvPr id="40" name="Picture Placeholder 39" descr="A picture containing ground, vegetable, dirty&#10;&#10;Description automatically generated">
            <a:extLst>
              <a:ext uri="{FF2B5EF4-FFF2-40B4-BE49-F238E27FC236}">
                <a16:creationId xmlns:a16="http://schemas.microsoft.com/office/drawing/2014/main" id="{A9DCEAC8-BF1F-F5F6-FF1D-F78F0D05477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5326" b="5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839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443DD8-CE2B-4A5C-BF24-0B51AA63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anchor="ctr">
            <a:normAutofit/>
          </a:bodyPr>
          <a:lstStyle/>
          <a:p>
            <a:r>
              <a:rPr lang="en-US" sz="2600" dirty="0" err="1">
                <a:solidFill>
                  <a:srgbClr val="92D050"/>
                </a:solidFill>
              </a:rPr>
              <a:t>PlantvILLAGE</a:t>
            </a:r>
            <a:endParaRPr lang="en-US" sz="2600" dirty="0">
              <a:solidFill>
                <a:srgbClr val="92D05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F5AC9F-EF54-40AF-AE88-F588E9C3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540000"/>
            <a:ext cx="6107460" cy="2303213"/>
          </a:xfrm>
        </p:spPr>
        <p:txBody>
          <a:bodyPr anchor="ctr">
            <a:normAutofit/>
          </a:bodyPr>
          <a:lstStyle/>
          <a:p>
            <a:r>
              <a:rPr lang="en-US" dirty="0"/>
              <a:t>23 of the classes of the dataset used are from the popular dataset </a:t>
            </a:r>
            <a:r>
              <a:rPr lang="en-US" dirty="0" err="1">
                <a:hlinkClick r:id="rId2"/>
              </a:rPr>
              <a:t>PlantVillage</a:t>
            </a:r>
            <a:r>
              <a:rPr lang="en-US" dirty="0">
                <a:hlinkClick r:id="rId2"/>
              </a:rPr>
              <a:t> dataset</a:t>
            </a:r>
            <a:r>
              <a:rPr lang="en-US" dirty="0"/>
              <a:t>.</a:t>
            </a:r>
          </a:p>
        </p:txBody>
      </p:sp>
      <p:pic>
        <p:nvPicPr>
          <p:cNvPr id="20" name="Picture Placeholder 19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73418E11-D51B-FA07-8CFE-1593D32D54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326" b="5326"/>
          <a:stretch>
            <a:fillRect/>
          </a:stretch>
        </p:blipFill>
        <p:spPr>
          <a:xfrm>
            <a:off x="3384550" y="4011613"/>
            <a:ext cx="2578100" cy="2303462"/>
          </a:xfrm>
        </p:spPr>
      </p:pic>
      <p:pic>
        <p:nvPicPr>
          <p:cNvPr id="22" name="Picture Placeholder 21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9EB3B2B8-0BAD-C90C-FB62-67FACD01D5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326" b="5326"/>
          <a:stretch>
            <a:fillRect/>
          </a:stretch>
        </p:blipFill>
        <p:spPr>
          <a:xfrm>
            <a:off x="6229350" y="4011613"/>
            <a:ext cx="2578100" cy="2303462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F43ABFB-526B-7D9C-F615-14BAF2CEAF1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5326" b="5326"/>
          <a:stretch>
            <a:fillRect/>
          </a:stretch>
        </p:blipFill>
        <p:spPr>
          <a:xfrm>
            <a:off x="9072563" y="4011613"/>
            <a:ext cx="2578100" cy="23034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2BA47-68FC-4EF3-BAB7-49DAB899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 dirty="0">
                <a:solidFill>
                  <a:srgbClr val="92D050">
                    <a:alpha val="70000"/>
                  </a:srgbClr>
                </a:solidFill>
              </a:rPr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54943-CA7B-4463-A051-5F3076D3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/>
                </a:solidFill>
              </a:rPr>
              <a:t>Image-Based classification of plant diseases</a:t>
            </a:r>
            <a:endParaRPr lang="en-US" noProof="0" dirty="0">
              <a:solidFill>
                <a:srgbClr val="92D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E196-604E-4BF8-BB2E-9D55B1D9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>
                <a:spcAft>
                  <a:spcPts val="600"/>
                </a:spcAft>
              </a:pPr>
              <a:t>6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pic>
        <p:nvPicPr>
          <p:cNvPr id="16" name="Picture Placeholder 15" descr="A close up of a leaf&#10;&#10;Description automatically generated">
            <a:extLst>
              <a:ext uri="{FF2B5EF4-FFF2-40B4-BE49-F238E27FC236}">
                <a16:creationId xmlns:a16="http://schemas.microsoft.com/office/drawing/2014/main" id="{BA1594A8-A88B-8964-E525-64568BC55E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5326" b="5326"/>
          <a:stretch>
            <a:fillRect/>
          </a:stretch>
        </p:blipFill>
        <p:spPr/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EBF0EB31-9FF2-FAC2-DDC2-24A410F7B019}"/>
              </a:ext>
            </a:extLst>
          </p:cNvPr>
          <p:cNvSpPr txBox="1">
            <a:spLocks/>
          </p:cNvSpPr>
          <p:nvPr/>
        </p:nvSpPr>
        <p:spPr>
          <a:xfrm>
            <a:off x="5543552" y="1873929"/>
            <a:ext cx="6107460" cy="2303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overall combined dataset is composed of 43910 images.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E851DFA3-8E5A-FEFD-D06E-B92D2454387F}"/>
              </a:ext>
            </a:extLst>
          </p:cNvPr>
          <p:cNvSpPr txBox="1">
            <a:spLocks/>
          </p:cNvSpPr>
          <p:nvPr/>
        </p:nvSpPr>
        <p:spPr>
          <a:xfrm>
            <a:off x="1118101" y="1873929"/>
            <a:ext cx="3345950" cy="2303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solidFill>
                  <a:srgbClr val="92D050"/>
                </a:solidFill>
              </a:rPr>
              <a:t>Combined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2C2EAE-11DA-3F83-7617-D30D6C3DC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226" y="2478343"/>
            <a:ext cx="553513" cy="10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6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E7C10E-9A6E-4CE9-AF56-531C32852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6118224" cy="1532951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Convolutional neural network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E400A73-803C-4AE7-A0AA-AAFF2AFA8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48000"/>
            <a:ext cx="5016500" cy="15209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Horovod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</p:txBody>
      </p:sp>
      <p:pic>
        <p:nvPicPr>
          <p:cNvPr id="18" name="Picture Placeholder 17" descr="A small plant growing out of the ground">
            <a:extLst>
              <a:ext uri="{FF2B5EF4-FFF2-40B4-BE49-F238E27FC236}">
                <a16:creationId xmlns:a16="http://schemas.microsoft.com/office/drawing/2014/main" id="{42FFBA0B-584C-4BD3-B20A-FA5EDC7DE8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200" y="4572000"/>
            <a:ext cx="3862387" cy="2286000"/>
          </a:xfrm>
        </p:spPr>
      </p:pic>
      <p:pic>
        <p:nvPicPr>
          <p:cNvPr id="5" name="Picture Placeholder 4" descr="A picture containing tree, outdoor, grass, leaf&#10;&#10;Description automatically generated">
            <a:extLst>
              <a:ext uri="{FF2B5EF4-FFF2-40B4-BE49-F238E27FC236}">
                <a16:creationId xmlns:a16="http://schemas.microsoft.com/office/drawing/2014/main" id="{05AE2274-34EC-E9BC-76B5-010309BCDB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60" r="7760"/>
          <a:stretch>
            <a:fillRect/>
          </a:stretch>
        </p:blipFill>
        <p:spPr/>
      </p:pic>
      <p:pic>
        <p:nvPicPr>
          <p:cNvPr id="13" name="Picture Placeholder 12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6B29D8AD-3DAD-2AE3-8504-BB0238AF3A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02" r="10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658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443DD8-CE2B-4A5C-BF24-0B51AA63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Horovod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F5AC9F-EF54-40AF-AE88-F588E9C3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Convolutional Neural Networks, or CNNs, are a type of deep learning neural networks which are particularly efficient for image classification tasks.</a:t>
            </a:r>
          </a:p>
          <a:p>
            <a:r>
              <a:rPr lang="en-US" dirty="0"/>
              <a:t>Convolutional Neural Networks are not natively supported by </a:t>
            </a:r>
            <a:r>
              <a:rPr lang="en-US" dirty="0" err="1"/>
              <a:t>PySpark</a:t>
            </a:r>
            <a:r>
              <a:rPr lang="en-US" dirty="0"/>
              <a:t>. </a:t>
            </a:r>
            <a:r>
              <a:rPr lang="en-US" dirty="0" err="1"/>
              <a:t>Horovod</a:t>
            </a:r>
            <a:r>
              <a:rPr lang="en-US" dirty="0"/>
              <a:t> allows to train  directly on a Spark </a:t>
            </a:r>
            <a:r>
              <a:rPr lang="en-US" dirty="0" err="1"/>
              <a:t>DataFrame</a:t>
            </a:r>
            <a:r>
              <a:rPr lang="en-US" dirty="0"/>
              <a:t> and to create deep learning models with </a:t>
            </a:r>
            <a:r>
              <a:rPr lang="en-US" dirty="0" err="1"/>
              <a:t>Keras</a:t>
            </a:r>
            <a:r>
              <a:rPr lang="en-US" dirty="0"/>
              <a:t> or </a:t>
            </a:r>
            <a:r>
              <a:rPr lang="en-US" dirty="0" err="1"/>
              <a:t>PyTorch</a:t>
            </a:r>
            <a:r>
              <a:rPr lang="en-US" dirty="0"/>
              <a:t>. The training of the model is distributed thanks to Spark.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2BA47-68FC-4EF3-BAB7-49DAB899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 dirty="0">
                <a:solidFill>
                  <a:srgbClr val="92D050"/>
                </a:solidFill>
              </a:rPr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54943-CA7B-4463-A051-5F3076D3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3200" y="6401999"/>
            <a:ext cx="5575300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>
                    <a:alpha val="70000"/>
                  </a:srgbClr>
                </a:solidFill>
              </a:rPr>
              <a:t>Image-Based classification of plant diseases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E196-604E-4BF8-BB2E-9D55B1D9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>
                <a:spcAft>
                  <a:spcPts val="600"/>
                </a:spcAft>
              </a:pPr>
              <a:t>8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pic>
        <p:nvPicPr>
          <p:cNvPr id="17" name="Picture Placeholder 16" descr="Table&#10;&#10;Description automatically generated">
            <a:extLst>
              <a:ext uri="{FF2B5EF4-FFF2-40B4-BE49-F238E27FC236}">
                <a16:creationId xmlns:a16="http://schemas.microsoft.com/office/drawing/2014/main" id="{C80D88E6-C120-8FF9-198A-5667BA7DA8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0267" b="202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308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5AD1D1-165D-489B-BAFD-8D772D12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Performance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BC149E-C961-49D9-93D8-261F5EF2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/>
          <a:p>
            <a:pPr lvl="0"/>
            <a:r>
              <a:rPr lang="en-US" noProof="0" dirty="0">
                <a:solidFill>
                  <a:srgbClr val="92D050">
                    <a:alpha val="70000"/>
                  </a:srgbClr>
                </a:solidFill>
              </a:rPr>
              <a:t>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903E4C-B5B2-4C38-A848-BE409554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92D050">
                    <a:alpha val="70000"/>
                  </a:srgbClr>
                </a:solidFill>
              </a:rPr>
              <a:t>Image-Based classification of plant diseases</a:t>
            </a:r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4DD2FC-5869-4EDB-B445-321210D6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lvl="0"/>
            <a:fld id="{D39607A7-8386-47DB-8578-DDEDD194E5D4}" type="slidenum">
              <a:rPr lang="en-US" noProof="0" smtClean="0">
                <a:solidFill>
                  <a:srgbClr val="92D050">
                    <a:alpha val="70000"/>
                  </a:srgbClr>
                </a:solidFill>
              </a:rPr>
              <a:pPr lvl="0"/>
              <a:t>9</a:t>
            </a:fld>
            <a:endParaRPr lang="en-US" noProof="0" dirty="0">
              <a:solidFill>
                <a:srgbClr val="92D050">
                  <a:alpha val="70000"/>
                </a:srgbClr>
              </a:solidFill>
            </a:endParaRP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CC16D4F-9879-883F-D013-E616C626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3" y="2099556"/>
            <a:ext cx="6916994" cy="1947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99921C3F-A655-FA60-D79C-868FE71F5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962" y="4242925"/>
            <a:ext cx="6916995" cy="1962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1999603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_Win32_JC_SL_v2.potx" id="{359B47FA-4504-4B92-BC48-09E055124207}" vid="{2A761B4F-F597-43DD-BB1C-5ADDB845ED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2449D-76E5-4186-BA4E-78E0266D83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79CE36-2DA9-4667-B77E-83734C2B2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5821E8-E699-48D2-B7C9-D9830F740602}">
  <ds:schemaRefs>
    <ds:schemaRef ds:uri="http://schemas.microsoft.com/office/2006/metadata/properties"/>
    <ds:schemaRef ds:uri="http://schemas.microsoft.com/office/2006/documentManagement/types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71af3243-3dd4-4a8d-8c0d-dd76da1f02a5"/>
    <ds:schemaRef ds:uri="http://schemas.microsoft.com/sharepoint/v3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Leaf design</Template>
  <TotalTime>1599</TotalTime>
  <Words>742</Words>
  <Application>Microsoft Office PowerPoint</Application>
  <PresentationFormat>Widescreen</PresentationFormat>
  <Paragraphs>144</Paragraphs>
  <Slides>21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Next LT Pro Light</vt:lpstr>
      <vt:lpstr>Calibri</vt:lpstr>
      <vt:lpstr>Consolas</vt:lpstr>
      <vt:lpstr>Rockwell Nova Light</vt:lpstr>
      <vt:lpstr>Wingdings</vt:lpstr>
      <vt:lpstr>LeafVTI</vt:lpstr>
      <vt:lpstr>Image-Based classification of plant diseases</vt:lpstr>
      <vt:lpstr>index</vt:lpstr>
      <vt:lpstr>Introduction</vt:lpstr>
      <vt:lpstr>Dataset</vt:lpstr>
      <vt:lpstr>MY DATASET</vt:lpstr>
      <vt:lpstr>PlantvILLAGE</vt:lpstr>
      <vt:lpstr>Convolutional neural network</vt:lpstr>
      <vt:lpstr>Horovod</vt:lpstr>
      <vt:lpstr>Performance</vt:lpstr>
      <vt:lpstr>Multilayer perceptron</vt:lpstr>
      <vt:lpstr>Architecture and performance</vt:lpstr>
      <vt:lpstr>Random Forest</vt:lpstr>
      <vt:lpstr>Random forest</vt:lpstr>
      <vt:lpstr>DNN featurization </vt:lpstr>
      <vt:lpstr>Synapse ml</vt:lpstr>
      <vt:lpstr>performance comparison</vt:lpstr>
      <vt:lpstr>performance comparison of all models</vt:lpstr>
      <vt:lpstr>performance comparison of all models</vt:lpstr>
      <vt:lpstr>Application</vt:lpstr>
      <vt:lpstr>STREAMLIT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classification of plant diseases</dc:title>
  <dc:creator>Jessica Frabotta</dc:creator>
  <cp:lastModifiedBy>Jessica Frabotta</cp:lastModifiedBy>
  <cp:revision>40</cp:revision>
  <dcterms:created xsi:type="dcterms:W3CDTF">2023-02-07T16:37:03Z</dcterms:created>
  <dcterms:modified xsi:type="dcterms:W3CDTF">2023-02-13T18:15:30Z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